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0"/>
  </p:notesMasterIdLst>
  <p:sldIdLst>
    <p:sldId id="265" r:id="rId2"/>
    <p:sldId id="264" r:id="rId3"/>
    <p:sldId id="266" r:id="rId4"/>
    <p:sldId id="268" r:id="rId5"/>
    <p:sldId id="269" r:id="rId6"/>
    <p:sldId id="271" r:id="rId7"/>
    <p:sldId id="272" r:id="rId8"/>
    <p:sldId id="281" r:id="rId9"/>
  </p:sldIdLst>
  <p:sldSz cx="6858000" cy="9144000" type="letter"/>
  <p:notesSz cx="6858000" cy="9144000"/>
  <p:defaultTextStyle>
    <a:defPPr>
      <a:defRPr lang="es-ES_tradnl"/>
    </a:defPPr>
    <a:lvl1pPr marL="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1pPr>
    <a:lvl2pPr marL="25717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2pPr>
    <a:lvl3pPr marL="51435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3pPr>
    <a:lvl4pPr marL="77152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4pPr>
    <a:lvl5pPr marL="102870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5pPr>
    <a:lvl6pPr marL="128587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7"/>
    <p:restoredTop sz="94963"/>
  </p:normalViewPr>
  <p:slideViewPr>
    <p:cSldViewPr snapToGrid="0" snapToObjects="1">
      <p:cViewPr>
        <p:scale>
          <a:sx n="80" d="100"/>
          <a:sy n="80" d="100"/>
        </p:scale>
        <p:origin x="1500" y="-1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B5665-C950-2749-BAA4-B36399F398B4}" type="datetimeFigureOut">
              <a:rPr lang="es-ES_tradnl" smtClean="0"/>
              <a:t>28/03/2019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9B5C6-384D-9D40-BF27-AB5A8325A3D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610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DDD1-89FB-EF45-8377-EE71156A5A67}" type="datetimeFigureOut">
              <a:rPr lang="es-ES_tradnl" smtClean="0"/>
              <a:t>28/03/2019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DE61-4D08-FA41-A629-D5421037E7F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26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DDD1-89FB-EF45-8377-EE71156A5A67}" type="datetimeFigureOut">
              <a:rPr lang="es-ES_tradnl" smtClean="0"/>
              <a:t>28/03/2019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DE61-4D08-FA41-A629-D5421037E7F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728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DDD1-89FB-EF45-8377-EE71156A5A67}" type="datetimeFigureOut">
              <a:rPr lang="es-ES_tradnl" smtClean="0"/>
              <a:t>28/03/2019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DE61-4D08-FA41-A629-D5421037E7F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977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DDD1-89FB-EF45-8377-EE71156A5A67}" type="datetimeFigureOut">
              <a:rPr lang="es-ES_tradnl" smtClean="0"/>
              <a:t>28/03/2019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DE61-4D08-FA41-A629-D5421037E7F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122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DDD1-89FB-EF45-8377-EE71156A5A67}" type="datetimeFigureOut">
              <a:rPr lang="es-ES_tradnl" smtClean="0"/>
              <a:t>28/03/2019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DE61-4D08-FA41-A629-D5421037E7F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313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DDD1-89FB-EF45-8377-EE71156A5A67}" type="datetimeFigureOut">
              <a:rPr lang="es-ES_tradnl" smtClean="0"/>
              <a:t>28/03/2019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DE61-4D08-FA41-A629-D5421037E7F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712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DDD1-89FB-EF45-8377-EE71156A5A67}" type="datetimeFigureOut">
              <a:rPr lang="es-ES_tradnl" smtClean="0"/>
              <a:t>28/03/2019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DE61-4D08-FA41-A629-D5421037E7F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117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DDD1-89FB-EF45-8377-EE71156A5A67}" type="datetimeFigureOut">
              <a:rPr lang="es-ES_tradnl" smtClean="0"/>
              <a:t>28/03/2019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DE61-4D08-FA41-A629-D5421037E7F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642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DDD1-89FB-EF45-8377-EE71156A5A67}" type="datetimeFigureOut">
              <a:rPr lang="es-ES_tradnl" smtClean="0"/>
              <a:t>28/03/2019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DE61-4D08-FA41-A629-D5421037E7F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921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DDD1-89FB-EF45-8377-EE71156A5A67}" type="datetimeFigureOut">
              <a:rPr lang="es-ES_tradnl" smtClean="0"/>
              <a:t>28/03/2019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DE61-4D08-FA41-A629-D5421037E7F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351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DDD1-89FB-EF45-8377-EE71156A5A67}" type="datetimeFigureOut">
              <a:rPr lang="es-ES_tradnl" smtClean="0"/>
              <a:t>28/03/2019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DE61-4D08-FA41-A629-D5421037E7F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648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ADDD1-89FB-EF45-8377-EE71156A5A67}" type="datetimeFigureOut">
              <a:rPr lang="es-ES_tradnl" smtClean="0"/>
              <a:t>28/03/2019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FDE61-4D08-FA41-A629-D5421037E7F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010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6659" y="1088982"/>
            <a:ext cx="6465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rgbClr val="002060"/>
                </a:solidFill>
              </a:rPr>
              <a:t>XIII SIMPOSIO </a:t>
            </a:r>
            <a:endParaRPr lang="es-CO" sz="3200" b="1" dirty="0" smtClean="0">
              <a:solidFill>
                <a:srgbClr val="002060"/>
              </a:solidFill>
            </a:endParaRPr>
          </a:p>
          <a:p>
            <a:pPr algn="ctr"/>
            <a:r>
              <a:rPr lang="es-CO" sz="3200" b="1" dirty="0" smtClean="0">
                <a:solidFill>
                  <a:srgbClr val="002060"/>
                </a:solidFill>
              </a:rPr>
              <a:t>ADUANERO LOGÍSTICO </a:t>
            </a:r>
            <a:r>
              <a:rPr lang="es-CO" sz="3200" b="1" dirty="0">
                <a:solidFill>
                  <a:srgbClr val="002060"/>
                </a:solidFill>
              </a:rPr>
              <a:t>Y PORTUARIO FITAC 2019</a:t>
            </a:r>
            <a:endParaRPr lang="es-ES_tradnl" sz="3200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8249"/>
            <a:ext cx="6858000" cy="457510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8" t="5220" r="1389" b="86409"/>
          <a:stretch/>
        </p:blipFill>
        <p:spPr>
          <a:xfrm>
            <a:off x="3978875" y="8357175"/>
            <a:ext cx="2707675" cy="67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6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495" y="1454150"/>
            <a:ext cx="5915025" cy="528654"/>
          </a:xfrm>
        </p:spPr>
        <p:txBody>
          <a:bodyPr>
            <a:normAutofit/>
          </a:bodyPr>
          <a:lstStyle/>
          <a:p>
            <a:r>
              <a:rPr lang="es-CO" sz="2400" b="1" dirty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PATROCINADOR OFICIAL </a:t>
            </a:r>
            <a:endParaRPr lang="es-ES_tradnl" sz="2400" dirty="0">
              <a:solidFill>
                <a:srgbClr val="00206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69495" y="2051959"/>
            <a:ext cx="621091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Disponibilidad: 1</a:t>
            </a:r>
          </a:p>
          <a:p>
            <a:pPr marL="342900" indent="-342900">
              <a:buFont typeface="Wingdings" charset="2"/>
              <a:buChar char="ü"/>
            </a:pPr>
            <a:r>
              <a:rPr lang="es-CO" sz="1400" dirty="0" smtClean="0"/>
              <a:t>Exhibición </a:t>
            </a:r>
            <a:r>
              <a:rPr lang="es-CO" sz="1400" dirty="0"/>
              <a:t>permanente logo en pantalla principal y auxiliar los dos días del evento.</a:t>
            </a:r>
            <a:endParaRPr lang="es-ES_tradnl" sz="1400" dirty="0"/>
          </a:p>
          <a:p>
            <a:pPr marL="342900" indent="-342900">
              <a:buFont typeface="Wingdings" charset="2"/>
              <a:buChar char="ü"/>
            </a:pPr>
            <a:r>
              <a:rPr lang="es-CO" sz="1400" dirty="0"/>
              <a:t>Exhibición imagen publicitaria en pórtico de ingreso al Centro de Convenciones los dos días del evento.</a:t>
            </a:r>
            <a:endParaRPr lang="es-ES_tradnl" sz="1400" dirty="0"/>
          </a:p>
          <a:p>
            <a:pPr marL="342900" indent="-342900">
              <a:buFont typeface="Wingdings" charset="2"/>
              <a:buChar char="ü"/>
            </a:pPr>
            <a:r>
              <a:rPr lang="es-CO" sz="1400" dirty="0"/>
              <a:t>Backing para fotos y entrevistas con piso iluminado 2.50 largo por 2.0 de alto</a:t>
            </a:r>
            <a:endParaRPr lang="es-ES_tradnl" sz="1400" dirty="0"/>
          </a:p>
          <a:p>
            <a:pPr marL="342900" indent="-342900">
              <a:buFont typeface="Wingdings" charset="2"/>
              <a:buChar char="ü"/>
            </a:pPr>
            <a:r>
              <a:rPr lang="es-CO" sz="1400" dirty="0"/>
              <a:t>Espacio de 45 minutos en conferencia para el viernes</a:t>
            </a:r>
            <a:endParaRPr lang="es-ES_tradnl" sz="1400" dirty="0"/>
          </a:p>
          <a:p>
            <a:pPr marL="342900" indent="-342900">
              <a:buFont typeface="Wingdings" charset="2"/>
              <a:buChar char="ü"/>
            </a:pPr>
            <a:r>
              <a:rPr lang="es-CO" sz="1400" dirty="0"/>
              <a:t>Stand </a:t>
            </a:r>
            <a:r>
              <a:rPr lang="es-CO" sz="1400" dirty="0" smtClean="0"/>
              <a:t>de la marca</a:t>
            </a:r>
            <a:endParaRPr lang="es-ES_tradnl" sz="1400" dirty="0"/>
          </a:p>
          <a:p>
            <a:pPr marL="342900" indent="-342900">
              <a:buFont typeface="Wingdings" charset="2"/>
              <a:buChar char="ü"/>
            </a:pPr>
            <a:r>
              <a:rPr lang="es-CO" sz="1400" dirty="0"/>
              <a:t>Uso de Camerino para citas privadas</a:t>
            </a:r>
            <a:endParaRPr lang="es-ES_tradnl" sz="1400" dirty="0"/>
          </a:p>
          <a:p>
            <a:pPr marL="171450" indent="-171450">
              <a:buFont typeface="Wingdings" charset="2"/>
              <a:buChar char="ü"/>
            </a:pPr>
            <a:endParaRPr lang="es-ES_tradnl" sz="1400" dirty="0"/>
          </a:p>
          <a:p>
            <a:pPr marL="285750" indent="-285750">
              <a:buFont typeface="Wingdings" charset="2"/>
              <a:buChar char="ü"/>
            </a:pPr>
            <a:endParaRPr lang="es-ES_tradnl" sz="14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798495" y="4440550"/>
            <a:ext cx="3059505" cy="528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Valor: $ 14.000.000 </a:t>
            </a:r>
            <a:r>
              <a:rPr lang="es-ES_tradnl" sz="1000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+ IVA</a:t>
            </a:r>
            <a:endParaRPr lang="es-ES_tradnl" sz="1000" dirty="0">
              <a:solidFill>
                <a:srgbClr val="00206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" b="85404"/>
          <a:stretch/>
        </p:blipFill>
        <p:spPr>
          <a:xfrm>
            <a:off x="0" y="54443"/>
            <a:ext cx="6858000" cy="990601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69495" y="5374461"/>
            <a:ext cx="6488505" cy="854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ALMUERZO EXCLUSIVO </a:t>
            </a:r>
            <a:r>
              <a:rPr lang="es-CO" sz="2000" b="1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/>
            </a:r>
            <a:br>
              <a:rPr lang="es-CO" sz="2000" b="1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s-CO" sz="2000" b="1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Invitados especiales, gremios, autoridades y conferencistas- </a:t>
            </a:r>
            <a:r>
              <a:rPr lang="es-CO" sz="2000" b="1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10 </a:t>
            </a:r>
            <a:r>
              <a:rPr lang="es-CO" sz="2000" b="1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 mayo 2019 (40 </a:t>
            </a:r>
            <a:r>
              <a:rPr lang="es-CO" sz="2000" b="1" dirty="0" err="1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pax</a:t>
            </a:r>
            <a:r>
              <a:rPr lang="es-CO" sz="2000" b="1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.) </a:t>
            </a:r>
            <a:endParaRPr lang="es-ES_tradnl" sz="2000" dirty="0">
              <a:solidFill>
                <a:srgbClr val="00206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69495" y="6341608"/>
            <a:ext cx="611900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Disponibilidad: 1</a:t>
            </a:r>
          </a:p>
          <a:p>
            <a:pPr marL="285750" indent="-285750">
              <a:buFont typeface="Wingdings" charset="2"/>
              <a:buChar char="ü"/>
            </a:pPr>
            <a:r>
              <a:rPr lang="es-CO" sz="1400" dirty="0"/>
              <a:t>Acceso exclusivo a funcionarios y delegados de alto nivel nacional y local, invitados especiales de orden privado (gremios) y público, autoridades, conferencistas. </a:t>
            </a:r>
            <a:endParaRPr lang="es-ES_tradnl" sz="1400" dirty="0"/>
          </a:p>
          <a:p>
            <a:pPr marL="285750" indent="-285750">
              <a:buFont typeface="Wingdings" charset="2"/>
              <a:buChar char="ü"/>
            </a:pPr>
            <a:r>
              <a:rPr lang="es-CO" sz="1400" dirty="0"/>
              <a:t>Oportunidad de mostrar beneficios, proyectos y servicios de la empresa, net working, atención de clientes especiales.</a:t>
            </a:r>
            <a:endParaRPr lang="es-ES_tradnl" sz="1400" dirty="0"/>
          </a:p>
          <a:p>
            <a:pPr marL="285750" indent="-285750">
              <a:buFont typeface="Wingdings" charset="2"/>
              <a:buChar char="ü"/>
            </a:pPr>
            <a:r>
              <a:rPr lang="es-CO" sz="1400" dirty="0"/>
              <a:t>Individuales en todas las mesas con el logotipo del patrocinador</a:t>
            </a:r>
            <a:endParaRPr lang="es-ES_tradnl" sz="1400" dirty="0"/>
          </a:p>
          <a:p>
            <a:pPr marL="285750" indent="-285750">
              <a:buFont typeface="Wingdings" charset="2"/>
              <a:buChar char="ü"/>
            </a:pPr>
            <a:r>
              <a:rPr lang="es-CO" sz="1400" dirty="0"/>
              <a:t>Tarjeta de invitación especial para los asistentes </a:t>
            </a:r>
            <a:endParaRPr lang="es-ES_tradnl" sz="1400" dirty="0"/>
          </a:p>
          <a:p>
            <a:pPr marL="285750" indent="-285750">
              <a:buFont typeface="Wingdings" charset="2"/>
              <a:buChar char="ü"/>
            </a:pPr>
            <a:r>
              <a:rPr lang="es-CO" sz="1400" dirty="0"/>
              <a:t>Logo en pantalla durante los dos días del evento </a:t>
            </a:r>
            <a:endParaRPr lang="es-ES_tradnl" sz="1400" dirty="0"/>
          </a:p>
          <a:p>
            <a:pPr marL="171450" indent="-171450">
              <a:buFont typeface="Wingdings" charset="2"/>
              <a:buChar char="ü"/>
            </a:pPr>
            <a:endParaRPr lang="es-ES_tradnl" sz="1400" dirty="0"/>
          </a:p>
          <a:p>
            <a:pPr marL="285750" indent="-285750">
              <a:buFont typeface="Wingdings" charset="2"/>
              <a:buChar char="ü"/>
            </a:pPr>
            <a:endParaRPr lang="es-ES_tradnl" sz="1400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798495" y="8442507"/>
            <a:ext cx="3059505" cy="528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Valor: $ 6.000.000 </a:t>
            </a:r>
            <a:r>
              <a:rPr lang="es-ES_tradnl" sz="1000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+ IVA</a:t>
            </a:r>
            <a:endParaRPr lang="es-ES_tradnl" sz="1000" dirty="0">
              <a:solidFill>
                <a:srgbClr val="00206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369495" y="1141296"/>
            <a:ext cx="5915025" cy="528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COFFEE BREAK</a:t>
            </a:r>
            <a:endParaRPr lang="es-ES_tradnl" sz="2400" dirty="0">
              <a:solidFill>
                <a:srgbClr val="00206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369495" y="1720008"/>
            <a:ext cx="61190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Disponibilidad: 3</a:t>
            </a:r>
          </a:p>
          <a:p>
            <a:pPr marL="285750" indent="-285750">
              <a:buFont typeface="Wingdings" charset="2"/>
              <a:buChar char="ü"/>
            </a:pPr>
            <a:r>
              <a:rPr lang="es-CO" sz="1400" dirty="0"/>
              <a:t>El patrocinador tiene el derecho de hacer un despliegue digital de su imagen o video corporativo en el centro de convenciones durante el tiempo que dure el Coffee Break y se dé inicio a la siguiente conferencia. </a:t>
            </a:r>
            <a:endParaRPr lang="es-ES_tradnl" sz="1400" dirty="0"/>
          </a:p>
          <a:p>
            <a:pPr marL="285750" indent="-285750">
              <a:buFont typeface="Wingdings" charset="2"/>
              <a:buChar char="ü"/>
            </a:pPr>
            <a:r>
              <a:rPr lang="es-CO" sz="1400" dirty="0"/>
              <a:t>Despliegue digital durante los dos días del Simposio</a:t>
            </a:r>
            <a:endParaRPr lang="es-ES_tradnl" sz="1400" dirty="0"/>
          </a:p>
          <a:p>
            <a:pPr marL="285750" indent="-285750">
              <a:buFont typeface="Wingdings" charset="2"/>
              <a:buChar char="ü"/>
            </a:pPr>
            <a:r>
              <a:rPr lang="es-CO" sz="1400" dirty="0"/>
              <a:t>Tiene derecho a un (1) Stand de (3) metros en la muestra comercial</a:t>
            </a:r>
            <a:endParaRPr lang="es-ES_tradnl" sz="1400" dirty="0"/>
          </a:p>
          <a:p>
            <a:pPr marL="285750" indent="-285750">
              <a:buFont typeface="Wingdings" charset="2"/>
              <a:buChar char="ü"/>
            </a:pPr>
            <a:r>
              <a:rPr lang="es-CO" sz="1400" dirty="0"/>
              <a:t>Un pendón  </a:t>
            </a:r>
            <a:endParaRPr lang="es-ES_tradnl" sz="1400" dirty="0"/>
          </a:p>
          <a:p>
            <a:pPr marL="285750" indent="-285750">
              <a:buFont typeface="Wingdings" charset="2"/>
              <a:buChar char="ü"/>
            </a:pPr>
            <a:r>
              <a:rPr lang="es-CO" sz="1400" dirty="0"/>
              <a:t>Uso de Camerino para citas privadas (previamente coordinadas)</a:t>
            </a:r>
            <a:endParaRPr lang="es-ES_tradnl" sz="1400" dirty="0"/>
          </a:p>
          <a:p>
            <a:pPr marL="285750" indent="-285750">
              <a:buFont typeface="Wingdings" charset="2"/>
              <a:buChar char="ü"/>
            </a:pPr>
            <a:endParaRPr lang="es-ES_tradnl" sz="1400" dirty="0"/>
          </a:p>
        </p:txBody>
      </p:sp>
      <p:sp>
        <p:nvSpPr>
          <p:cNvPr id="33" name="Título 1"/>
          <p:cNvSpPr txBox="1">
            <a:spLocks/>
          </p:cNvSpPr>
          <p:nvPr/>
        </p:nvSpPr>
        <p:spPr>
          <a:xfrm>
            <a:off x="3798494" y="3611026"/>
            <a:ext cx="3059505" cy="528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Valor: $ 4.800.000 </a:t>
            </a:r>
            <a:r>
              <a:rPr lang="es-ES_tradnl" sz="1000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+ IVA</a:t>
            </a:r>
            <a:endParaRPr lang="es-ES_tradnl" sz="1000" dirty="0">
              <a:solidFill>
                <a:srgbClr val="00206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" b="85404"/>
          <a:stretch/>
        </p:blipFill>
        <p:spPr>
          <a:xfrm>
            <a:off x="0" y="54443"/>
            <a:ext cx="6858000" cy="990601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69495" y="4070691"/>
            <a:ext cx="6488505" cy="854306"/>
          </a:xfrm>
        </p:spPr>
        <p:txBody>
          <a:bodyPr>
            <a:noAutofit/>
          </a:bodyPr>
          <a:lstStyle/>
          <a:p>
            <a:r>
              <a:rPr lang="es-CO" sz="2400" b="1" dirty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ATRIL DIGITAL </a:t>
            </a:r>
            <a:endParaRPr lang="es-ES_tradnl" sz="2400" dirty="0">
              <a:solidFill>
                <a:srgbClr val="00206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69495" y="4747914"/>
            <a:ext cx="6119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Disponibilidad: 1</a:t>
            </a:r>
          </a:p>
          <a:p>
            <a:pPr marL="285750" indent="-285750">
              <a:buFont typeface="Wingdings" charset="2"/>
              <a:buChar char="ü"/>
            </a:pPr>
            <a:r>
              <a:rPr lang="es-CO" sz="1400" dirty="0" smtClean="0"/>
              <a:t>Ubicado en la tarima principal durante los dos días del simposio con la imagen institucional de la empresa.</a:t>
            </a:r>
            <a:endParaRPr lang="es-ES_tradnl" sz="1400" dirty="0" smtClean="0"/>
          </a:p>
          <a:p>
            <a:pPr marL="171450" indent="-171450">
              <a:buFont typeface="Wingdings" charset="2"/>
              <a:buChar char="ü"/>
            </a:pPr>
            <a:endParaRPr lang="es-ES_tradnl" sz="1400" dirty="0"/>
          </a:p>
          <a:p>
            <a:pPr marL="285750" indent="-285750">
              <a:buFont typeface="Wingdings" charset="2"/>
              <a:buChar char="ü"/>
            </a:pPr>
            <a:endParaRPr lang="es-ES_tradnl" sz="1400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798495" y="5602220"/>
            <a:ext cx="3059505" cy="528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Valor: $ 4.000.000 </a:t>
            </a:r>
            <a:r>
              <a:rPr lang="es-ES_tradnl" sz="1000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+ IVA</a:t>
            </a:r>
            <a:endParaRPr lang="es-ES_tradnl" sz="1000" dirty="0">
              <a:solidFill>
                <a:srgbClr val="00206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65511" y="6030149"/>
            <a:ext cx="6488505" cy="854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REGISTRO DEL SIM</a:t>
            </a:r>
            <a:r>
              <a:rPr lang="es-ES" sz="2400" b="1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POSIO</a:t>
            </a:r>
            <a:endParaRPr lang="es-ES_tradnl" sz="2400" dirty="0">
              <a:solidFill>
                <a:srgbClr val="00206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65511" y="6851750"/>
            <a:ext cx="61190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Disponibilidad: 1</a:t>
            </a:r>
          </a:p>
          <a:p>
            <a:pPr marL="285750" indent="-285750">
              <a:buFont typeface="Wingdings" charset="2"/>
              <a:buChar char="ü"/>
            </a:pPr>
            <a:r>
              <a:rPr lang="es-CO" sz="1400" dirty="0"/>
              <a:t>M</a:t>
            </a:r>
            <a:r>
              <a:rPr lang="es-CO" sz="1400" dirty="0" smtClean="0"/>
              <a:t>ódulos </a:t>
            </a:r>
            <a:r>
              <a:rPr lang="es-CO" sz="1400" dirty="0"/>
              <a:t>de Registro para el personal asistente brandeado con el logo de la empresa patrocinadora</a:t>
            </a:r>
            <a:endParaRPr lang="es-ES_tradnl" sz="1400" dirty="0"/>
          </a:p>
          <a:p>
            <a:pPr marL="285750" indent="-285750">
              <a:buFont typeface="Wingdings" charset="2"/>
              <a:buChar char="ü"/>
            </a:pPr>
            <a:r>
              <a:rPr lang="es-CO" sz="1400" dirty="0"/>
              <a:t>Backing  de fondo de los módulos de registro con el logo de la empresa patrocinadora  y el logo de FITAC </a:t>
            </a:r>
            <a:endParaRPr lang="es-ES_tradnl" sz="1400" dirty="0"/>
          </a:p>
          <a:p>
            <a:pPr marL="285750" indent="-285750">
              <a:buFont typeface="Wingdings" charset="2"/>
              <a:buChar char="ü"/>
            </a:pPr>
            <a:r>
              <a:rPr lang="es-CO" sz="1400" dirty="0"/>
              <a:t>Base de datos de los asistentes</a:t>
            </a:r>
            <a:endParaRPr lang="es-ES_tradnl" sz="1400" dirty="0"/>
          </a:p>
          <a:p>
            <a:pPr marL="171450" indent="-171450">
              <a:buFont typeface="Wingdings" charset="2"/>
              <a:buChar char="ü"/>
            </a:pPr>
            <a:endParaRPr lang="es-ES_tradnl" sz="1400" dirty="0"/>
          </a:p>
          <a:p>
            <a:pPr marL="285750" indent="-285750">
              <a:buFont typeface="Wingdings" charset="2"/>
              <a:buChar char="ü"/>
            </a:pPr>
            <a:endParaRPr lang="es-ES_tradnl" sz="1400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798494" y="8483837"/>
            <a:ext cx="3059505" cy="528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Valor: $ </a:t>
            </a:r>
            <a:r>
              <a:rPr lang="es-ES_tradnl" sz="2000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8.000.000 </a:t>
            </a:r>
            <a:r>
              <a:rPr lang="es-ES_tradnl" sz="1000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+ IVA</a:t>
            </a:r>
            <a:endParaRPr lang="es-ES_tradnl" sz="1000" dirty="0">
              <a:solidFill>
                <a:srgbClr val="00206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2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860" y="5449242"/>
            <a:ext cx="2260600" cy="22606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69495" y="1730552"/>
            <a:ext cx="61190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s-ES" sz="1400" dirty="0"/>
              <a:t>Derecho a colocar Material Publicitario</a:t>
            </a:r>
            <a:r>
              <a:rPr lang="es-CO" sz="1400" dirty="0"/>
              <a:t>. Enviar 10 días h</a:t>
            </a:r>
            <a:r>
              <a:rPr lang="es-ES" sz="1400" dirty="0" err="1"/>
              <a:t>abiles</a:t>
            </a:r>
            <a:r>
              <a:rPr lang="es-CO" sz="1400" dirty="0"/>
              <a:t> de antelaci</a:t>
            </a:r>
            <a:r>
              <a:rPr lang="es-ES" sz="1400" dirty="0" err="1"/>
              <a:t>ón</a:t>
            </a:r>
            <a:r>
              <a:rPr lang="es-ES" sz="1400" dirty="0"/>
              <a:t> </a:t>
            </a:r>
            <a:r>
              <a:rPr lang="es-CO" sz="1400" dirty="0"/>
              <a:t>al evento. </a:t>
            </a:r>
          </a:p>
          <a:p>
            <a:pPr marL="285750" indent="-285750">
              <a:buFont typeface="Wingdings" charset="2"/>
              <a:buChar char="ü"/>
            </a:pPr>
            <a:r>
              <a:rPr lang="es-CO" sz="1400" dirty="0" smtClean="0"/>
              <a:t>Derecho </a:t>
            </a:r>
            <a:r>
              <a:rPr lang="es-CO" sz="1400" dirty="0"/>
              <a:t>a un (1) cupo para el </a:t>
            </a:r>
            <a:r>
              <a:rPr lang="es-CO" sz="1400" dirty="0" smtClean="0"/>
              <a:t>simposio</a:t>
            </a:r>
          </a:p>
          <a:p>
            <a:pPr marL="285750" indent="-285750">
              <a:buFont typeface="Wingdings" charset="2"/>
              <a:buChar char="ü"/>
            </a:pPr>
            <a:r>
              <a:rPr lang="es-CO" sz="1400" dirty="0"/>
              <a:t>Material proporcionado por el patrocinador.</a:t>
            </a:r>
            <a:endParaRPr lang="es-ES_tradnl" sz="1400" dirty="0"/>
          </a:p>
          <a:p>
            <a:pPr marL="285750" indent="-285750">
              <a:buFont typeface="Wingdings" charset="2"/>
              <a:buChar char="ü"/>
            </a:pPr>
            <a:endParaRPr lang="es-ES_tradnl" sz="1400" dirty="0"/>
          </a:p>
          <a:p>
            <a:pPr marL="285750" indent="-285750">
              <a:buFont typeface="Wingdings" charset="2"/>
              <a:buChar char="ü"/>
            </a:pPr>
            <a:endParaRPr lang="es-ES_tradnl" sz="1400" dirty="0"/>
          </a:p>
          <a:p>
            <a:pPr marL="171450" indent="-171450">
              <a:buFont typeface="Wingdings" charset="2"/>
              <a:buChar char="ü"/>
            </a:pPr>
            <a:endParaRPr lang="es-ES_tradnl" sz="1400" dirty="0"/>
          </a:p>
          <a:p>
            <a:pPr marL="285750" indent="-285750">
              <a:buFont typeface="Wingdings" charset="2"/>
              <a:buChar char="ü"/>
            </a:pPr>
            <a:endParaRPr lang="es-ES_tradnl" sz="14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69495" y="1026996"/>
            <a:ext cx="6488505" cy="854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MATERIAL POP</a:t>
            </a:r>
            <a:endParaRPr lang="es-ES_tradnl" sz="2400" dirty="0">
              <a:solidFill>
                <a:srgbClr val="00206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613747" y="7910999"/>
            <a:ext cx="3059505" cy="528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Valor: $ </a:t>
            </a:r>
            <a:r>
              <a:rPr lang="es-ES_tradnl" sz="2000" dirty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  <a:r>
              <a:rPr lang="es-ES_tradnl" sz="2000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.000.000 </a:t>
            </a:r>
            <a:r>
              <a:rPr lang="es-ES_tradnl" sz="1000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+ IVA</a:t>
            </a:r>
            <a:endParaRPr lang="es-ES_tradnl" sz="1000" dirty="0">
              <a:solidFill>
                <a:srgbClr val="00206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12" name="Imagen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" t="19965" r="61264" b="16047"/>
          <a:stretch/>
        </p:blipFill>
        <p:spPr bwMode="auto">
          <a:xfrm>
            <a:off x="711351" y="3009349"/>
            <a:ext cx="2064083" cy="20647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" b="85404"/>
          <a:stretch/>
        </p:blipFill>
        <p:spPr>
          <a:xfrm>
            <a:off x="0" y="54443"/>
            <a:ext cx="6858000" cy="990601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2" t="26536" r="63725" b="23416"/>
          <a:stretch/>
        </p:blipFill>
        <p:spPr bwMode="auto">
          <a:xfrm>
            <a:off x="917865" y="6471096"/>
            <a:ext cx="1857569" cy="2090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37" y="4877973"/>
            <a:ext cx="1593123" cy="15931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68" y="2853855"/>
            <a:ext cx="2698984" cy="159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4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495" y="918358"/>
            <a:ext cx="6488505" cy="854306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PENDÓN</a:t>
            </a:r>
            <a:endParaRPr lang="es-ES_tradnl" sz="2400" dirty="0">
              <a:solidFill>
                <a:srgbClr val="00206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69495" y="1536370"/>
            <a:ext cx="61190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s-CO" sz="1400" dirty="0" smtClean="0"/>
              <a:t>El </a:t>
            </a:r>
            <a:r>
              <a:rPr lang="es-CO" sz="1400" dirty="0"/>
              <a:t>patrocinador tiene derecho a colocar un pendón (Suministrado por FITAC), a los costados del auditorio durante todo el evento, es el mismo diseño para todas las empresas patrocinadoras con el logo de su empresa incluido. </a:t>
            </a:r>
            <a:endParaRPr lang="es-ES_tradnl" sz="1400" dirty="0"/>
          </a:p>
          <a:p>
            <a:pPr marL="285750" indent="-285750">
              <a:buFont typeface="Wingdings" charset="2"/>
              <a:buChar char="ü"/>
            </a:pPr>
            <a:r>
              <a:rPr lang="es-CO" sz="1400" dirty="0"/>
              <a:t>Enviar logo con 20 días de anticipación</a:t>
            </a:r>
            <a:endParaRPr lang="es-ES_tradnl" sz="1400" dirty="0"/>
          </a:p>
          <a:p>
            <a:pPr marL="171450" indent="-171450">
              <a:buFont typeface="Wingdings" charset="2"/>
              <a:buChar char="ü"/>
            </a:pPr>
            <a:endParaRPr lang="es-ES_tradnl" sz="1400" dirty="0"/>
          </a:p>
          <a:p>
            <a:pPr marL="285750" indent="-285750">
              <a:buFont typeface="Wingdings" charset="2"/>
              <a:buChar char="ü"/>
            </a:pPr>
            <a:endParaRPr lang="es-ES_tradnl" sz="14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798494" y="2505845"/>
            <a:ext cx="3059505" cy="528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Valor: $ 1.300.000 </a:t>
            </a:r>
            <a:r>
              <a:rPr lang="es-ES_tradnl" sz="1000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+ IVA</a:t>
            </a:r>
            <a:endParaRPr lang="es-ES_tradnl" sz="1000" dirty="0">
              <a:solidFill>
                <a:srgbClr val="00206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69495" y="5145274"/>
            <a:ext cx="6488505" cy="854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BOLSA </a:t>
            </a:r>
            <a:r>
              <a:rPr lang="es-CO" sz="2400" b="1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ECOL</a:t>
            </a:r>
            <a:r>
              <a:rPr lang="es-ES" sz="2400" b="1" dirty="0" err="1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Ó</a:t>
            </a:r>
            <a:r>
              <a:rPr lang="es-CO" sz="2400" b="1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GICA</a:t>
            </a:r>
            <a:endParaRPr lang="es-ES_tradnl" sz="2400" dirty="0">
              <a:solidFill>
                <a:srgbClr val="FF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69495" y="5773779"/>
            <a:ext cx="61190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Disponibilidad: </a:t>
            </a:r>
            <a:r>
              <a:rPr lang="es-CO" sz="1400" b="1" dirty="0" smtClean="0"/>
              <a:t>1</a:t>
            </a:r>
            <a:endParaRPr lang="es-CO" sz="1400" dirty="0" smtClean="0"/>
          </a:p>
          <a:p>
            <a:pPr marL="285750" indent="-285750">
              <a:buFont typeface="Wingdings" charset="2"/>
              <a:buChar char="ü"/>
            </a:pPr>
            <a:r>
              <a:rPr lang="es-CO" sz="1400" dirty="0" smtClean="0"/>
              <a:t>El </a:t>
            </a:r>
            <a:r>
              <a:rPr lang="es-CO" sz="1400" dirty="0"/>
              <a:t>patrocinador tiene derecho a entregarle una bolsa ecológica con el logo de su </a:t>
            </a:r>
            <a:r>
              <a:rPr lang="es-CO" sz="1400" dirty="0" smtClean="0"/>
              <a:t>empresa, (suministrada </a:t>
            </a:r>
            <a:r>
              <a:rPr lang="es-CO" sz="1400" dirty="0"/>
              <a:t>por </a:t>
            </a:r>
            <a:r>
              <a:rPr lang="es-CO" sz="1400" dirty="0" smtClean="0"/>
              <a:t>el patrocinador</a:t>
            </a:r>
            <a:r>
              <a:rPr lang="es-CO" sz="1400" dirty="0" smtClean="0"/>
              <a:t>) </a:t>
            </a:r>
            <a:r>
              <a:rPr lang="es-CO" sz="1400" dirty="0"/>
              <a:t>a cada uno de los asistentes al simposio. </a:t>
            </a:r>
            <a:endParaRPr lang="es-CO" sz="1400" dirty="0" smtClean="0"/>
          </a:p>
          <a:p>
            <a:pPr marL="285750" indent="-285750">
              <a:buFont typeface="Wingdings" charset="2"/>
              <a:buChar char="ü"/>
            </a:pPr>
            <a:r>
              <a:rPr lang="es-CO" sz="1400" dirty="0" smtClean="0"/>
              <a:t>Derecho a dos (2</a:t>
            </a:r>
            <a:r>
              <a:rPr lang="es-CO" sz="1400" dirty="0"/>
              <a:t>) cupos de asistencia. </a:t>
            </a:r>
            <a:endParaRPr lang="es-CO" sz="1400" dirty="0" smtClean="0"/>
          </a:p>
          <a:p>
            <a:pPr marL="285750" indent="-285750">
              <a:buFont typeface="Wingdings" charset="2"/>
              <a:buChar char="ü"/>
            </a:pPr>
            <a:endParaRPr lang="es-ES_tradnl" sz="1400" dirty="0"/>
          </a:p>
          <a:p>
            <a:pPr marL="171450" indent="-171450">
              <a:buFont typeface="Wingdings" charset="2"/>
              <a:buChar char="ü"/>
            </a:pPr>
            <a:endParaRPr lang="es-ES_tradnl" sz="1400" dirty="0"/>
          </a:p>
          <a:p>
            <a:pPr marL="285750" indent="-285750">
              <a:buFont typeface="Wingdings" charset="2"/>
              <a:buChar char="ü"/>
            </a:pPr>
            <a:endParaRPr lang="es-ES_tradnl" sz="1400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798495" y="7802619"/>
            <a:ext cx="3059505" cy="528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Valor: $ 3.500.000 </a:t>
            </a:r>
            <a:r>
              <a:rPr lang="es-ES_tradnl" sz="1000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+ IVA</a:t>
            </a:r>
            <a:endParaRPr lang="es-ES_tradnl" sz="1000" dirty="0">
              <a:solidFill>
                <a:srgbClr val="00206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13" name="Imagen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7" t="21644" r="51499" b="11230"/>
          <a:stretch/>
        </p:blipFill>
        <p:spPr bwMode="auto">
          <a:xfrm>
            <a:off x="1296086" y="7029449"/>
            <a:ext cx="1165495" cy="17556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" b="85404"/>
          <a:stretch/>
        </p:blipFill>
        <p:spPr>
          <a:xfrm>
            <a:off x="0" y="54443"/>
            <a:ext cx="6858000" cy="990601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369495" y="3009823"/>
            <a:ext cx="6488505" cy="854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PENDÓN SEÑALIZADOR</a:t>
            </a:r>
            <a:endParaRPr lang="es-ES_tradnl" sz="2400" dirty="0">
              <a:solidFill>
                <a:srgbClr val="00206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69495" y="3693081"/>
            <a:ext cx="61190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s-CO" sz="1400" dirty="0"/>
              <a:t>El patrocinador tiene derecho a colocar un pendón (Suministrado por FITAC), a la entrada del auditorio durante todo el evento. </a:t>
            </a:r>
            <a:endParaRPr lang="es-ES_tradnl" sz="1400" dirty="0"/>
          </a:p>
          <a:p>
            <a:pPr marL="285750" indent="-285750">
              <a:buFont typeface="Wingdings" charset="2"/>
              <a:buChar char="ü"/>
            </a:pPr>
            <a:endParaRPr lang="es-ES_tradnl" sz="1400" dirty="0"/>
          </a:p>
          <a:p>
            <a:pPr marL="171450" indent="-171450">
              <a:buFont typeface="Wingdings" charset="2"/>
              <a:buChar char="ü"/>
            </a:pPr>
            <a:endParaRPr lang="es-ES_tradnl" sz="1400" dirty="0"/>
          </a:p>
          <a:p>
            <a:pPr marL="285750" indent="-285750">
              <a:buFont typeface="Wingdings" charset="2"/>
              <a:buChar char="ü"/>
            </a:pPr>
            <a:endParaRPr lang="es-ES_tradnl" sz="1400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798495" y="4387276"/>
            <a:ext cx="3059505" cy="528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Valor: </a:t>
            </a:r>
            <a:r>
              <a:rPr lang="es-ES_tradnl" sz="200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$ 1.500.000 </a:t>
            </a:r>
            <a:r>
              <a:rPr lang="es-ES_tradnl" sz="1000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+ IVA</a:t>
            </a:r>
            <a:endParaRPr lang="es-ES_tradnl" sz="1000" dirty="0">
              <a:solidFill>
                <a:srgbClr val="00206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6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492" y="1024999"/>
            <a:ext cx="6488505" cy="854306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ESPALDARES SILLAS</a:t>
            </a:r>
            <a:endParaRPr lang="es-ES_tradnl" sz="2400" dirty="0">
              <a:solidFill>
                <a:srgbClr val="00206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69492" y="1749064"/>
            <a:ext cx="6119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Disponibilidad: </a:t>
            </a:r>
            <a:r>
              <a:rPr lang="es-CO" sz="1600" b="1" dirty="0" smtClean="0"/>
              <a:t>1</a:t>
            </a:r>
            <a:endParaRPr lang="es-CO" sz="1600" dirty="0" smtClean="0"/>
          </a:p>
          <a:p>
            <a:pPr marL="285750" indent="-285750">
              <a:buFont typeface="Wingdings" charset="2"/>
              <a:buChar char="ü"/>
            </a:pPr>
            <a:r>
              <a:rPr lang="es-CO" sz="1400" dirty="0" smtClean="0"/>
              <a:t>Derecho a colocar forro de asientos </a:t>
            </a:r>
            <a:r>
              <a:rPr lang="es-CO" sz="1400" dirty="0"/>
              <a:t>de auditorio (150</a:t>
            </a:r>
            <a:r>
              <a:rPr lang="es-CO" sz="1400" dirty="0" smtClean="0"/>
              <a:t>)</a:t>
            </a:r>
            <a:endParaRPr lang="es-ES_tradnl" sz="1400" dirty="0"/>
          </a:p>
          <a:p>
            <a:pPr marL="285750" indent="-285750">
              <a:buFont typeface="Wingdings" charset="2"/>
              <a:buChar char="ü"/>
            </a:pPr>
            <a:r>
              <a:rPr lang="es-ES" sz="1400" dirty="0" smtClean="0"/>
              <a:t>Derecho a logo en pantalla </a:t>
            </a:r>
            <a:endParaRPr lang="es-ES_tradnl" sz="1400" dirty="0"/>
          </a:p>
          <a:p>
            <a:pPr marL="171450" indent="-171450">
              <a:buFont typeface="Wingdings" charset="2"/>
              <a:buChar char="ü"/>
            </a:pPr>
            <a:endParaRPr lang="es-ES_tradnl" sz="1400" dirty="0"/>
          </a:p>
          <a:p>
            <a:pPr marL="285750" indent="-285750">
              <a:buFont typeface="Wingdings" charset="2"/>
              <a:buChar char="ü"/>
            </a:pPr>
            <a:endParaRPr lang="es-ES_tradnl" sz="14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798491" y="2757543"/>
            <a:ext cx="3059505" cy="528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Valor: $ 2.200.000 </a:t>
            </a:r>
            <a:r>
              <a:rPr lang="es-ES_tradnl" sz="1000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+ IVA</a:t>
            </a:r>
            <a:endParaRPr lang="es-ES_tradnl" sz="1000" dirty="0">
              <a:solidFill>
                <a:srgbClr val="00206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369498" y="3653413"/>
            <a:ext cx="6488505" cy="854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BOTELLAS DE AGUA</a:t>
            </a:r>
            <a:endParaRPr lang="es-ES_tradnl" sz="2400" dirty="0">
              <a:solidFill>
                <a:srgbClr val="FF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69498" y="4432923"/>
            <a:ext cx="61190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Disponibilidad: 1</a:t>
            </a:r>
            <a:endParaRPr lang="es-CO" sz="1600" dirty="0"/>
          </a:p>
          <a:p>
            <a:pPr marL="285750" indent="-285750">
              <a:buFont typeface="Wingdings" charset="2"/>
              <a:buChar char="ü"/>
            </a:pPr>
            <a:r>
              <a:rPr lang="es-CO" sz="1400" dirty="0"/>
              <a:t>El patrocinador tiene derecho a entregar botellas de agua de 300ml con el logo de su empresa </a:t>
            </a:r>
            <a:r>
              <a:rPr lang="es-CO" sz="1400" dirty="0" smtClean="0"/>
              <a:t>a </a:t>
            </a:r>
            <a:r>
              <a:rPr lang="es-CO" sz="1400" dirty="0"/>
              <a:t>cada uno de los asistentes al evento. </a:t>
            </a:r>
            <a:r>
              <a:rPr lang="es-CO" sz="1400" dirty="0" smtClean="0"/>
              <a:t> </a:t>
            </a:r>
            <a:endParaRPr lang="es-CO" sz="1400" dirty="0" smtClean="0"/>
          </a:p>
          <a:p>
            <a:pPr marL="285750" indent="-285750">
              <a:buFont typeface="Wingdings" charset="2"/>
              <a:buChar char="ü"/>
            </a:pPr>
            <a:r>
              <a:rPr lang="es-CO" sz="1400" dirty="0" smtClean="0"/>
              <a:t>Material proporcionado por el patrocinador</a:t>
            </a:r>
            <a:endParaRPr lang="es-ES_tradnl" sz="1400" dirty="0"/>
          </a:p>
          <a:p>
            <a:pPr marL="285750" indent="-285750">
              <a:buFont typeface="Wingdings" charset="2"/>
              <a:buChar char="ü"/>
            </a:pPr>
            <a:endParaRPr lang="es-ES_tradnl" sz="1400" dirty="0"/>
          </a:p>
          <a:p>
            <a:pPr marL="171450" indent="-171450">
              <a:buFont typeface="Wingdings" charset="2"/>
              <a:buChar char="ü"/>
            </a:pPr>
            <a:endParaRPr lang="es-ES_tradnl" sz="1400" dirty="0"/>
          </a:p>
          <a:p>
            <a:pPr marL="285750" indent="-285750">
              <a:buFont typeface="Wingdings" charset="2"/>
              <a:buChar char="ü"/>
            </a:pPr>
            <a:endParaRPr lang="es-ES_tradnl" sz="1400" dirty="0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3798495" y="5568005"/>
            <a:ext cx="3059505" cy="528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Valor: $ 2.400.000 </a:t>
            </a:r>
            <a:r>
              <a:rPr lang="es-ES_tradnl" sz="1000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+ IVA</a:t>
            </a:r>
            <a:endParaRPr lang="es-ES_tradnl" sz="1000" dirty="0">
              <a:solidFill>
                <a:srgbClr val="00206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" b="85404"/>
          <a:stretch/>
        </p:blipFill>
        <p:spPr>
          <a:xfrm>
            <a:off x="0" y="54443"/>
            <a:ext cx="6858000" cy="990601"/>
          </a:xfrm>
          <a:prstGeom prst="rect">
            <a:avLst/>
          </a:prstGeom>
        </p:spPr>
      </p:pic>
      <p:pic>
        <p:nvPicPr>
          <p:cNvPr id="13" name="Imagen 12" descr="Resultado de imagen para botellas de agua brandeada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24" y="6279582"/>
            <a:ext cx="3026773" cy="2085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9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495" y="1140925"/>
            <a:ext cx="6488505" cy="854306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LOGO EN PANTALLA</a:t>
            </a:r>
            <a:endParaRPr lang="es-ES_tradnl" sz="2400" dirty="0">
              <a:solidFill>
                <a:srgbClr val="00206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69495" y="1864990"/>
            <a:ext cx="6119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s-CO" sz="1400" dirty="0" smtClean="0"/>
              <a:t>Exhibición </a:t>
            </a:r>
            <a:r>
              <a:rPr lang="es-CO" sz="1400" dirty="0"/>
              <a:t>exclusiva y permanente del logo de la empresa en la pantalla principal (5 segundos) y auxiliares los dos días del evento. </a:t>
            </a:r>
            <a:endParaRPr lang="es-CO" sz="1400" dirty="0" smtClean="0"/>
          </a:p>
          <a:p>
            <a:pPr marL="285750" indent="-285750">
              <a:buFont typeface="Wingdings" charset="2"/>
              <a:buChar char="ü"/>
            </a:pPr>
            <a:endParaRPr lang="es-ES_tradnl" sz="14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798494" y="2715283"/>
            <a:ext cx="3059505" cy="528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Valor: $ 1.800.000 </a:t>
            </a:r>
            <a:r>
              <a:rPr lang="es-ES_tradnl" sz="1000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+ IVA</a:t>
            </a:r>
            <a:endParaRPr lang="es-ES_tradnl" sz="1000" dirty="0">
              <a:solidFill>
                <a:srgbClr val="00206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69495" y="3597349"/>
            <a:ext cx="6488505" cy="854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VIDEO INSTITUCIONAL</a:t>
            </a:r>
            <a:endParaRPr lang="es-ES_tradnl" sz="2400" dirty="0">
              <a:solidFill>
                <a:srgbClr val="FF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69495" y="4342660"/>
            <a:ext cx="62141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s-CO" sz="1400" dirty="0" smtClean="0"/>
              <a:t>La</a:t>
            </a:r>
            <a:r>
              <a:rPr lang="es-CO" sz="1400" b="1" dirty="0" smtClean="0"/>
              <a:t> </a:t>
            </a:r>
            <a:r>
              <a:rPr lang="es-CO" sz="1400" dirty="0"/>
              <a:t>empresa tendrá la oportunidad de presentar el video institucional al público asistente al inicio de la jornada de la mañana y de la tarde</a:t>
            </a:r>
            <a:r>
              <a:rPr lang="es-CO" sz="1400" dirty="0" smtClean="0"/>
              <a:t>.</a:t>
            </a:r>
          </a:p>
          <a:p>
            <a:pPr marL="285750" indent="-285750">
              <a:buFont typeface="Wingdings" charset="2"/>
              <a:buChar char="ü"/>
            </a:pPr>
            <a:r>
              <a:rPr lang="es-CO" sz="1400" dirty="0" smtClean="0"/>
              <a:t>El video debe durar m</a:t>
            </a:r>
            <a:r>
              <a:rPr lang="es-ES" sz="1400" dirty="0" err="1" smtClean="0"/>
              <a:t>áximo</a:t>
            </a:r>
            <a:r>
              <a:rPr lang="es-ES" sz="1400" dirty="0" smtClean="0"/>
              <a:t> 3 min. </a:t>
            </a:r>
            <a:endParaRPr lang="es-ES_tradnl" sz="1400" dirty="0"/>
          </a:p>
          <a:p>
            <a:pPr marL="171450" indent="-171450">
              <a:buFont typeface="Wingdings" charset="2"/>
              <a:buChar char="ü"/>
            </a:pPr>
            <a:endParaRPr lang="es-ES_tradnl" sz="1400" dirty="0"/>
          </a:p>
          <a:p>
            <a:pPr marL="285750" indent="-285750">
              <a:buFont typeface="Wingdings" charset="2"/>
              <a:buChar char="ü"/>
            </a:pPr>
            <a:endParaRPr lang="es-ES_tradnl" sz="1400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798492" y="5131683"/>
            <a:ext cx="3059505" cy="528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Valor: $ 1.500.000 </a:t>
            </a:r>
            <a:r>
              <a:rPr lang="es-ES_tradnl" sz="1000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+ IVA</a:t>
            </a:r>
            <a:endParaRPr lang="es-ES_tradnl" sz="1000" dirty="0">
              <a:solidFill>
                <a:srgbClr val="00206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369495" y="6014853"/>
            <a:ext cx="6488505" cy="854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STAND DE LA MARCA </a:t>
            </a:r>
            <a:endParaRPr lang="es-ES_tradnl" sz="2400" dirty="0">
              <a:solidFill>
                <a:srgbClr val="FF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69495" y="6714086"/>
            <a:ext cx="611900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Disponibilidad: </a:t>
            </a:r>
            <a:r>
              <a:rPr lang="es-CO" sz="1600" b="1" dirty="0" smtClean="0"/>
              <a:t>8</a:t>
            </a:r>
            <a:endParaRPr lang="es-CO" sz="1600" dirty="0"/>
          </a:p>
          <a:p>
            <a:pPr marL="285750" indent="-285750">
              <a:buFont typeface="Wingdings" charset="2"/>
              <a:buChar char="ü"/>
            </a:pPr>
            <a:r>
              <a:rPr lang="es-CO" sz="1400" dirty="0"/>
              <a:t>El patrocinador tiene derecho a utilizar estas áreas comerciales para presentar información, productos y servicios de su empresa. </a:t>
            </a:r>
            <a:endParaRPr lang="es-CO" sz="1400" dirty="0" smtClean="0"/>
          </a:p>
          <a:p>
            <a:pPr marL="285750" indent="-285750">
              <a:buFont typeface="Wingdings" charset="2"/>
              <a:buChar char="ü"/>
            </a:pPr>
            <a:r>
              <a:rPr lang="es-CO" sz="1400" dirty="0" smtClean="0"/>
              <a:t>El </a:t>
            </a:r>
            <a:r>
              <a:rPr lang="es-CO" sz="1400" dirty="0"/>
              <a:t>stand incluye una dotación básica: panelería blanca, mesa, </a:t>
            </a:r>
            <a:r>
              <a:rPr lang="es-CO" sz="1400" dirty="0" smtClean="0"/>
              <a:t>dos (2) sillas, dos (2) luces y  un (1) toma corriente. </a:t>
            </a:r>
            <a:endParaRPr lang="es-ES_tradnl" sz="1400" dirty="0"/>
          </a:p>
          <a:p>
            <a:pPr marL="285750" indent="-285750">
              <a:buFont typeface="Wingdings" charset="2"/>
              <a:buChar char="ü"/>
            </a:pPr>
            <a:r>
              <a:rPr lang="es-CO" sz="1400" dirty="0"/>
              <a:t>Despliegue digital durante los dos días del </a:t>
            </a:r>
            <a:r>
              <a:rPr lang="es-CO" sz="1400" dirty="0" smtClean="0"/>
              <a:t>evento</a:t>
            </a:r>
          </a:p>
          <a:p>
            <a:pPr marL="285750" indent="-285750">
              <a:buFont typeface="Wingdings" charset="2"/>
              <a:buChar char="ü"/>
            </a:pPr>
            <a:r>
              <a:rPr lang="es-CO" sz="1400" dirty="0" smtClean="0"/>
              <a:t>Derecho a dos (2) personas en el stand. </a:t>
            </a:r>
            <a:endParaRPr lang="es-ES_tradnl" sz="1400" dirty="0"/>
          </a:p>
          <a:p>
            <a:pPr marL="285750" indent="-285750">
              <a:buFont typeface="Wingdings" charset="2"/>
              <a:buChar char="ü"/>
            </a:pPr>
            <a:endParaRPr lang="es-ES_tradnl" sz="1400" dirty="0"/>
          </a:p>
          <a:p>
            <a:pPr marL="171450" indent="-171450">
              <a:buFont typeface="Wingdings" charset="2"/>
              <a:buChar char="ü"/>
            </a:pPr>
            <a:endParaRPr lang="es-ES_tradnl" sz="1400" dirty="0"/>
          </a:p>
          <a:p>
            <a:pPr marL="285750" indent="-285750">
              <a:buFont typeface="Wingdings" charset="2"/>
              <a:buChar char="ü"/>
            </a:pPr>
            <a:endParaRPr lang="es-ES_tradnl" sz="1400" dirty="0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3798492" y="8440268"/>
            <a:ext cx="3059505" cy="528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Valor: $ 2.800.000 </a:t>
            </a:r>
            <a:r>
              <a:rPr lang="es-ES_tradnl" sz="1000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+ IVA</a:t>
            </a:r>
            <a:endParaRPr lang="es-ES_tradnl" sz="1000" dirty="0">
              <a:solidFill>
                <a:srgbClr val="00206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" b="85404"/>
          <a:stretch/>
        </p:blipFill>
        <p:spPr>
          <a:xfrm>
            <a:off x="0" y="54443"/>
            <a:ext cx="6858000" cy="9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" b="85404"/>
          <a:stretch/>
        </p:blipFill>
        <p:spPr>
          <a:xfrm>
            <a:off x="0" y="54443"/>
            <a:ext cx="6858000" cy="99060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69495" y="1778164"/>
            <a:ext cx="611900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u="sng" dirty="0" smtClean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MAYORES INFORMES</a:t>
            </a:r>
          </a:p>
          <a:p>
            <a:pPr algn="ctr"/>
            <a:endParaRPr lang="es-CO" sz="1600" b="1" dirty="0"/>
          </a:p>
          <a:p>
            <a:pPr algn="ctr"/>
            <a:endParaRPr lang="es-CO" sz="1600" b="1" dirty="0"/>
          </a:p>
          <a:p>
            <a:pPr algn="ctr"/>
            <a:r>
              <a:rPr lang="es-CO" sz="2400" b="1" dirty="0" smtClean="0"/>
              <a:t>ADRIANA PINEDO</a:t>
            </a:r>
          </a:p>
          <a:p>
            <a:pPr algn="ctr"/>
            <a:r>
              <a:rPr lang="es-CO" sz="1600" b="1" dirty="0" smtClean="0"/>
              <a:t>Directora Ejecutiva </a:t>
            </a:r>
          </a:p>
          <a:p>
            <a:pPr algn="ctr"/>
            <a:endParaRPr lang="es-CO" sz="1600" b="1" dirty="0" smtClean="0"/>
          </a:p>
          <a:p>
            <a:pPr algn="ctr"/>
            <a:r>
              <a:rPr lang="es-CO" sz="1600" dirty="0" smtClean="0"/>
              <a:t>dirbaq@fitac.net</a:t>
            </a:r>
          </a:p>
          <a:p>
            <a:pPr algn="ctr"/>
            <a:r>
              <a:rPr lang="es-CO" sz="1600" dirty="0" smtClean="0"/>
              <a:t>info@fitac.net</a:t>
            </a:r>
          </a:p>
          <a:p>
            <a:pPr algn="ctr"/>
            <a:endParaRPr lang="es-CO" sz="1600" dirty="0" smtClean="0"/>
          </a:p>
          <a:p>
            <a:pPr algn="ctr"/>
            <a:endParaRPr lang="es-CO" sz="1600" dirty="0" smtClean="0"/>
          </a:p>
          <a:p>
            <a:pPr algn="ctr"/>
            <a:endParaRPr lang="es-CO" sz="1600" dirty="0"/>
          </a:p>
          <a:p>
            <a:pPr algn="ctr"/>
            <a:endParaRPr lang="es-CO" sz="1600" dirty="0" smtClean="0"/>
          </a:p>
          <a:p>
            <a:pPr algn="ctr"/>
            <a:endParaRPr lang="es-CO" sz="1600" dirty="0"/>
          </a:p>
          <a:p>
            <a:pPr algn="ctr"/>
            <a:endParaRPr lang="es-CO" sz="1600" dirty="0" smtClean="0"/>
          </a:p>
          <a:p>
            <a:pPr algn="ctr"/>
            <a:endParaRPr lang="es-CO" sz="1600" dirty="0"/>
          </a:p>
          <a:p>
            <a:pPr algn="ctr"/>
            <a:endParaRPr lang="es-CO" sz="1600" dirty="0" smtClean="0"/>
          </a:p>
          <a:p>
            <a:pPr algn="ctr"/>
            <a:endParaRPr lang="es-CO" sz="1600" dirty="0" smtClean="0"/>
          </a:p>
          <a:p>
            <a:pPr algn="ctr"/>
            <a:r>
              <a:rPr lang="es-CO" sz="1600" dirty="0" smtClean="0"/>
              <a:t>Carrera 53 No. 76- 239 Oficina 502 C.C Habitat</a:t>
            </a:r>
          </a:p>
          <a:p>
            <a:pPr algn="ctr"/>
            <a:r>
              <a:rPr lang="es-CO" sz="1600" dirty="0" smtClean="0"/>
              <a:t>Tel: (+575) 319 8411</a:t>
            </a:r>
            <a:endParaRPr lang="es-CO" sz="1600" dirty="0"/>
          </a:p>
          <a:p>
            <a:pPr algn="ctr"/>
            <a:r>
              <a:rPr lang="es-CO" sz="1600" dirty="0" smtClean="0"/>
              <a:t>www.fitac.net</a:t>
            </a:r>
          </a:p>
          <a:p>
            <a:pPr algn="ctr"/>
            <a:endParaRPr lang="es-CO" sz="1600" dirty="0" smtClean="0"/>
          </a:p>
          <a:p>
            <a:pPr algn="ctr"/>
            <a:endParaRPr lang="es-CO" sz="1600" dirty="0"/>
          </a:p>
          <a:p>
            <a:pPr algn="ctr"/>
            <a:r>
              <a:rPr lang="es-CO" sz="1600" dirty="0" smtClean="0"/>
              <a:t>Barranquilla, Colombia</a:t>
            </a:r>
          </a:p>
        </p:txBody>
      </p:sp>
    </p:spTree>
    <p:extLst>
      <p:ext uri="{BB962C8B-B14F-4D97-AF65-F5344CB8AC3E}">
        <p14:creationId xmlns:p14="http://schemas.microsoft.com/office/powerpoint/2010/main" val="12534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</TotalTime>
  <Words>777</Words>
  <Application>Microsoft Office PowerPoint</Application>
  <PresentationFormat>Carta (216 x 279 mm)</PresentationFormat>
  <Paragraphs>107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Wingdings</vt:lpstr>
      <vt:lpstr>Tema de Office</vt:lpstr>
      <vt:lpstr>Presentación de PowerPoint</vt:lpstr>
      <vt:lpstr>PATROCINADOR OFICIAL </vt:lpstr>
      <vt:lpstr>ATRIL DIGITAL </vt:lpstr>
      <vt:lpstr>Presentación de PowerPoint</vt:lpstr>
      <vt:lpstr>PENDÓN</vt:lpstr>
      <vt:lpstr>ESPALDARES SILLAS</vt:lpstr>
      <vt:lpstr>LOGO EN PANTALLA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Director Barranquilla</cp:lastModifiedBy>
  <cp:revision>69</cp:revision>
  <cp:lastPrinted>2019-01-21T21:15:14Z</cp:lastPrinted>
  <dcterms:created xsi:type="dcterms:W3CDTF">2019-01-17T22:48:30Z</dcterms:created>
  <dcterms:modified xsi:type="dcterms:W3CDTF">2019-03-28T21:36:28Z</dcterms:modified>
</cp:coreProperties>
</file>